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4"/>
  </p:handoutMasterIdLst>
  <p:sldIdLst>
    <p:sldId id="281" r:id="rId2"/>
    <p:sldId id="282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5" r:id="rId21"/>
    <p:sldId id="276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9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U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EEF-8123-F11FBAB429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EEF-8123-F11FBAB429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FF-4EEF-8123-F11FBAB429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DFF-4EEF-8123-F11FBAB4291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FF-4EEF-8123-F11FBAB42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Illinois</c:v>
                </c:pt>
                <c:pt idx="1">
                  <c:v>United States Department of Agriculture (USDA)</c:v>
                </c:pt>
                <c:pt idx="2">
                  <c:v>Wake Forest University</c:v>
                </c:pt>
                <c:pt idx="3">
                  <c:v>The University of Texas at San Antonio (UTSA)</c:v>
                </c:pt>
                <c:pt idx="4">
                  <c:v>Harvard University</c:v>
                </c:pt>
                <c:pt idx="5">
                  <c:v>University of Florida</c:v>
                </c:pt>
                <c:pt idx="6">
                  <c:v>Ohio State University (OSU)</c:v>
                </c:pt>
                <c:pt idx="7">
                  <c:v>University of Michigan</c:v>
                </c:pt>
                <c:pt idx="8">
                  <c:v>University of Southern California (USC)</c:v>
                </c:pt>
                <c:pt idx="9">
                  <c:v>Massachusetts Institute of Technology (MIT)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61</c:v>
                </c:pt>
                <c:pt idx="1">
                  <c:v>40</c:v>
                </c:pt>
                <c:pt idx="2">
                  <c:v>32</c:v>
                </c:pt>
                <c:pt idx="3">
                  <c:v>28</c:v>
                </c:pt>
                <c:pt idx="4">
                  <c:v>27</c:v>
                </c:pt>
                <c:pt idx="5">
                  <c:v>26</c:v>
                </c:pt>
                <c:pt idx="6">
                  <c:v>25</c:v>
                </c:pt>
                <c:pt idx="7">
                  <c:v>23</c:v>
                </c:pt>
                <c:pt idx="8">
                  <c:v>20</c:v>
                </c:pt>
                <c:pt idx="9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2-4A63-96B5-C3E34EE46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Nottingham'!$B$18:$B$27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Nottingham'!$C$18:$C$27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9-4668-B476-110431C7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'Unive Illinois'!$B$18:$B$27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'Unive Illinois'!$C$18:$C$27</c:f>
              <c:numCache>
                <c:formatCode>General</c:formatCode>
                <c:ptCount val="10"/>
                <c:pt idx="0">
                  <c:v>3</c:v>
                </c:pt>
                <c:pt idx="1">
                  <c:v>10</c:v>
                </c:pt>
                <c:pt idx="2">
                  <c:v>13</c:v>
                </c:pt>
                <c:pt idx="3">
                  <c:v>16</c:v>
                </c:pt>
                <c:pt idx="4">
                  <c:v>11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D9-47EC-A90D-9B09B7E90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engineering</c:v>
                </c:pt>
                <c:pt idx="3">
                  <c:v>chemistry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cell biology</c:v>
                </c:pt>
                <c:pt idx="7">
                  <c:v>environmental sciences &amp; ecology</c:v>
                </c:pt>
                <c:pt idx="8">
                  <c:v>optics</c:v>
                </c:pt>
                <c:pt idx="9">
                  <c:v>astronomy &amp; astrophysics</c:v>
                </c:pt>
              </c:strCache>
            </c:strRef>
          </c:cat>
          <c:val>
            <c:numRef>
              <c:f>'Univ Nottingham'!$H$18:$H$27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4-4B0B-A733-4DF36750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'Unive Illinois'!$G$18:$G$27</c:f>
              <c:strCache>
                <c:ptCount val="10"/>
                <c:pt idx="0">
                  <c:v>cardiovascular system &amp; cardiology</c:v>
                </c:pt>
                <c:pt idx="1">
                  <c:v>rehabilitation</c:v>
                </c:pt>
                <c:pt idx="2">
                  <c:v>surgery</c:v>
                </c:pt>
                <c:pt idx="3">
                  <c:v>physiology</c:v>
                </c:pt>
                <c:pt idx="4">
                  <c:v>sport sciences</c:v>
                </c:pt>
                <c:pt idx="5">
                  <c:v>pharmacology &amp; pharmacy</c:v>
                </c:pt>
                <c:pt idx="6">
                  <c:v>orthopedics</c:v>
                </c:pt>
                <c:pt idx="7">
                  <c:v>respiratory system</c:v>
                </c:pt>
                <c:pt idx="8">
                  <c:v>science &amp; technology - other topics</c:v>
                </c:pt>
                <c:pt idx="9">
                  <c:v>dermatology</c:v>
                </c:pt>
              </c:strCache>
            </c:strRef>
          </c:cat>
          <c:val>
            <c:numRef>
              <c:f>'Unive Illinois'!$H$18:$H$27</c:f>
              <c:numCache>
                <c:formatCode>General</c:formatCode>
                <c:ptCount val="10"/>
                <c:pt idx="0">
                  <c:v>16</c:v>
                </c:pt>
                <c:pt idx="1">
                  <c:v>12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9F-4242-8E3D-CDF6B6B63A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Nottingham'!$L$17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Nottingham'!$K$18:$K$27</c:f>
              <c:strCache>
                <c:ptCount val="10"/>
                <c:pt idx="0">
                  <c:v>Henini, M</c:v>
                </c:pt>
                <c:pt idx="1">
                  <c:v>Gobato, YG</c:v>
                </c:pt>
                <c:pt idx="2">
                  <c:v>Brasil, MJSP</c:v>
                </c:pt>
                <c:pt idx="3">
                  <c:v>Galeti, HVA</c:v>
                </c:pt>
                <c:pt idx="4">
                  <c:v>Gordo, VO</c:v>
                </c:pt>
                <c:pt idx="5">
                  <c:v>Marques, GE</c:v>
                </c:pt>
                <c:pt idx="6">
                  <c:v>Taylor, D</c:v>
                </c:pt>
                <c:pt idx="7">
                  <c:v>Lopez-Richard, V</c:v>
                </c:pt>
                <c:pt idx="8">
                  <c:v>Orlita, M</c:v>
                </c:pt>
                <c:pt idx="9">
                  <c:v>Airey, RJ</c:v>
                </c:pt>
              </c:strCache>
            </c:strRef>
          </c:cat>
          <c:val>
            <c:numRef>
              <c:f>'Univ Nottingham'!$L$18:$L$27</c:f>
              <c:numCache>
                <c:formatCode>General</c:formatCode>
                <c:ptCount val="10"/>
                <c:pt idx="0">
                  <c:v>32</c:v>
                </c:pt>
                <c:pt idx="1">
                  <c:v>31</c:v>
                </c:pt>
                <c:pt idx="2">
                  <c:v>17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B-4672-946D-2C59EADF9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'Unive Illinois'!$L$17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'Unive Illinois'!$K$18:$K$27</c:f>
              <c:strCache>
                <c:ptCount val="10"/>
                <c:pt idx="0">
                  <c:v>Arena, R</c:v>
                </c:pt>
                <c:pt idx="1">
                  <c:v>Borghi-Silva, A</c:v>
                </c:pt>
                <c:pt idx="2">
                  <c:v>Mendes, RG</c:v>
                </c:pt>
                <c:pt idx="3">
                  <c:v>Trimer, R</c:v>
                </c:pt>
                <c:pt idx="4">
                  <c:v>Catai, AM</c:v>
                </c:pt>
                <c:pt idx="5">
                  <c:v>Bonjorno, JC</c:v>
                </c:pt>
                <c:pt idx="6">
                  <c:v>Di Thommazo-Luporini, L</c:v>
                </c:pt>
                <c:pt idx="7">
                  <c:v>Phillips, SA</c:v>
                </c:pt>
                <c:pt idx="8">
                  <c:v>Guizilini, S</c:v>
                </c:pt>
                <c:pt idx="9">
                  <c:v>Simoes, RP</c:v>
                </c:pt>
              </c:strCache>
            </c:strRef>
          </c:cat>
          <c:val>
            <c:numRef>
              <c:f>'Unive Illinois'!$L$18:$L$27</c:f>
              <c:numCache>
                <c:formatCode>General</c:formatCode>
                <c:ptCount val="10"/>
                <c:pt idx="0">
                  <c:v>44</c:v>
                </c:pt>
                <c:pt idx="1">
                  <c:v>44</c:v>
                </c:pt>
                <c:pt idx="2">
                  <c:v>19</c:v>
                </c:pt>
                <c:pt idx="3">
                  <c:v>12</c:v>
                </c:pt>
                <c:pt idx="4">
                  <c:v>11</c:v>
                </c:pt>
                <c:pt idx="5">
                  <c:v>9</c:v>
                </c:pt>
                <c:pt idx="6">
                  <c:v>9</c:v>
                </c:pt>
                <c:pt idx="7">
                  <c:v>8</c:v>
                </c:pt>
                <c:pt idx="8">
                  <c:v>7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2E-4D6E-B62E-A34AF5153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Cambridge'!$B$18:$B$27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Cambridge'!$C$18:$C$27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6D-4BA6-8563-4FCC59100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USDA!$B$18:$B$27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USDA!$C$18:$C$27</c:f>
              <c:numCache>
                <c:formatCode>General</c:formatCode>
                <c:ptCount val="10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48-4D25-A935-9905E5EB6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Cambridge'!$G$18:$G$27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cell biology</c:v>
                </c:pt>
                <c:pt idx="4">
                  <c:v>environmental sciences &amp; ecology</c:v>
                </c:pt>
                <c:pt idx="5">
                  <c:v>metallurgy &amp; metallurgical engineering</c:v>
                </c:pt>
                <c:pt idx="6">
                  <c:v>psychology</c:v>
                </c:pt>
                <c:pt idx="7">
                  <c:v>biochemistry &amp; molecular biology</c:v>
                </c:pt>
                <c:pt idx="8">
                  <c:v>engineering</c:v>
                </c:pt>
                <c:pt idx="9">
                  <c:v>evolutionary biology</c:v>
                </c:pt>
              </c:strCache>
            </c:strRef>
          </c:cat>
          <c:val>
            <c:numRef>
              <c:f>'Univ Cambridge'!$H$18:$H$27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7-4C0E-81D2-DA99D7FA7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28-4921-BA0A-4EA6610AB4E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28-4921-BA0A-4EA6610AB4E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28-4921-BA0A-4EA6610AB4E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728-4921-BA0A-4EA6610AB4E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728-4921-BA0A-4EA6610AB4E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728-4921-BA0A-4EA6610AB4E0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28-4921-BA0A-4EA6610AB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USDA!$G$18:$G$27</c:f>
              <c:strCache>
                <c:ptCount val="10"/>
                <c:pt idx="0">
                  <c:v>genetics &amp; heredity</c:v>
                </c:pt>
                <c:pt idx="1">
                  <c:v>polymer science</c:v>
                </c:pt>
                <c:pt idx="2">
                  <c:v>biochemistry &amp; molecular biology</c:v>
                </c:pt>
                <c:pt idx="3">
                  <c:v>engineering</c:v>
                </c:pt>
                <c:pt idx="4">
                  <c:v>environmental sciences &amp; ecology</c:v>
                </c:pt>
                <c:pt idx="5">
                  <c:v>agriculture</c:v>
                </c:pt>
                <c:pt idx="6">
                  <c:v>food science &amp; technology</c:v>
                </c:pt>
                <c:pt idx="7">
                  <c:v>materials science</c:v>
                </c:pt>
                <c:pt idx="8">
                  <c:v>chemistry</c:v>
                </c:pt>
                <c:pt idx="9">
                  <c:v>evolutionary biology</c:v>
                </c:pt>
              </c:strCache>
            </c:strRef>
          </c:cat>
          <c:val>
            <c:numRef>
              <c:f>USDA!$H$18:$H$27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1E-41B0-A495-FC6991C60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Cambridge'!$L$17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Cambridge'!$K$18:$K$27</c:f>
              <c:strCache>
                <c:ptCount val="10"/>
                <c:pt idx="0">
                  <c:v>Blamire, MG</c:v>
                </c:pt>
                <c:pt idx="1">
                  <c:v>Colauto, F</c:v>
                </c:pt>
                <c:pt idx="2">
                  <c:v>Ortiz, WA</c:v>
                </c:pt>
                <c:pt idx="3">
                  <c:v>Johansen, TH</c:v>
                </c:pt>
                <c:pt idx="4">
                  <c:v>Abeliovich, H</c:v>
                </c:pt>
                <c:pt idx="5">
                  <c:v>Agostinis, P</c:v>
                </c:pt>
                <c:pt idx="6">
                  <c:v>ALCANTARA, NG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'Univ Cambridge'!$L$18:$L$27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A-4FFF-BBA1-7CE0D71BE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USDA!$L$17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USDA!$K$18:$K$27</c:f>
              <c:strCache>
                <c:ptCount val="10"/>
                <c:pt idx="0">
                  <c:v>Mattoso, LHC</c:v>
                </c:pt>
                <c:pt idx="1">
                  <c:v>Coutinho, LL</c:v>
                </c:pt>
                <c:pt idx="2">
                  <c:v>Regitano, LCA</c:v>
                </c:pt>
                <c:pt idx="3">
                  <c:v>Sonstegard, TS</c:v>
                </c:pt>
                <c:pt idx="4">
                  <c:v>Alencar, MM</c:v>
                </c:pt>
                <c:pt idx="5">
                  <c:v>Glenn, GM</c:v>
                </c:pt>
                <c:pt idx="6">
                  <c:v>Aouada, FA</c:v>
                </c:pt>
                <c:pt idx="7">
                  <c:v>Avena-Bustillos, RJ</c:v>
                </c:pt>
                <c:pt idx="8">
                  <c:v>Machado, MA</c:v>
                </c:pt>
                <c:pt idx="9">
                  <c:v>Marconcini, JM</c:v>
                </c:pt>
              </c:strCache>
            </c:strRef>
          </c:cat>
          <c:val>
            <c:numRef>
              <c:f>USDA!$L$18:$L$27</c:f>
              <c:numCache>
                <c:formatCode>General</c:formatCode>
                <c:ptCount val="10"/>
                <c:pt idx="0">
                  <c:v>14</c:v>
                </c:pt>
                <c:pt idx="1">
                  <c:v>9</c:v>
                </c:pt>
                <c:pt idx="2">
                  <c:v>7</c:v>
                </c:pt>
                <c:pt idx="3">
                  <c:v>7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1D-4889-9596-327858DCA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Sheffield'!$B$18:$B$27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Sheffield'!$C$18:$C$27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6-468F-A985-88CEECA1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'Wake Forest Univ'!$B$18:$B$27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'Wake Forest Univ'!$C$18:$C$27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7</c:v>
                </c:pt>
                <c:pt idx="5">
                  <c:v>3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F0-4923-9FE8-335FD53FC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science &amp; technology - other topics</c:v>
                </c:pt>
                <c:pt idx="3">
                  <c:v>agriculture</c:v>
                </c:pt>
                <c:pt idx="4">
                  <c:v>astronomy &amp; astrophysics</c:v>
                </c:pt>
                <c:pt idx="5">
                  <c:v>business &amp; economics</c:v>
                </c:pt>
                <c:pt idx="6">
                  <c:v>cell biology</c:v>
                </c:pt>
                <c:pt idx="7">
                  <c:v>engineering</c:v>
                </c:pt>
                <c:pt idx="8">
                  <c:v>environmental sciences &amp; ecology</c:v>
                </c:pt>
                <c:pt idx="9">
                  <c:v>microbiology</c:v>
                </c:pt>
              </c:strCache>
            </c:strRef>
          </c:cat>
          <c:val>
            <c:numRef>
              <c:f>'Univ Sheffield'!$H$18:$H$27</c:f>
              <c:numCache>
                <c:formatCode>General</c:formatCode>
                <c:ptCount val="10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1-4CCD-A775-4C054024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'Wake Forest Univ'!$G$18:$G$21</c:f>
              <c:strCache>
                <c:ptCount val="4"/>
                <c:pt idx="0">
                  <c:v>chemistry</c:v>
                </c:pt>
                <c:pt idx="1">
                  <c:v>spectroscopy</c:v>
                </c:pt>
                <c:pt idx="2">
                  <c:v>biochemistry &amp; molecular biology</c:v>
                </c:pt>
                <c:pt idx="3">
                  <c:v>food science &amp; technology</c:v>
                </c:pt>
              </c:strCache>
            </c:strRef>
          </c:cat>
          <c:val>
            <c:numRef>
              <c:f>'Wake Forest Univ'!$H$18:$H$21</c:f>
              <c:numCache>
                <c:formatCode>General</c:formatCode>
                <c:ptCount val="4"/>
                <c:pt idx="0">
                  <c:v>26</c:v>
                </c:pt>
                <c:pt idx="1">
                  <c:v>11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B-4E38-A30A-73FF47FEA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Sheffield'!$L$17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Sheffield'!$K$18:$K$27</c:f>
              <c:strCache>
                <c:ptCount val="10"/>
                <c:pt idx="0">
                  <c:v>Gobato, YG</c:v>
                </c:pt>
                <c:pt idx="1">
                  <c:v>Henini, M</c:v>
                </c:pt>
                <c:pt idx="2">
                  <c:v>Brasil, MJSP</c:v>
                </c:pt>
                <c:pt idx="3">
                  <c:v>Marques, GE</c:v>
                </c:pt>
                <c:pt idx="4">
                  <c:v>Galeti, HVA</c:v>
                </c:pt>
                <c:pt idx="5">
                  <c:v>Lopez-Richard, V</c:v>
                </c:pt>
                <c:pt idx="6">
                  <c:v>Airey, RJ</c:v>
                </c:pt>
                <c:pt idx="7">
                  <c:v>de Carvalho, HB</c:v>
                </c:pt>
                <c:pt idx="8">
                  <c:v>dos Santos, LF</c:v>
                </c:pt>
                <c:pt idx="9">
                  <c:v>Hill, G</c:v>
                </c:pt>
              </c:strCache>
            </c:strRef>
          </c:cat>
          <c:val>
            <c:numRef>
              <c:f>'Univ Sheffield'!$L$18:$L$27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5-42BB-A315-A8FCC8041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'Wake Forest Univ'!$L$17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'Wake Forest Univ'!$K$18:$K$27</c:f>
              <c:strCache>
                <c:ptCount val="10"/>
                <c:pt idx="0">
                  <c:v>Nobrega, JA</c:v>
                </c:pt>
                <c:pt idx="1">
                  <c:v>Jones, BT</c:v>
                </c:pt>
                <c:pt idx="2">
                  <c:v>Donati, GL</c:v>
                </c:pt>
                <c:pt idx="3">
                  <c:v>Calloway, CP</c:v>
                </c:pt>
                <c:pt idx="4">
                  <c:v>Virgilio, A</c:v>
                </c:pt>
                <c:pt idx="5">
                  <c:v>Neto, JAG</c:v>
                </c:pt>
                <c:pt idx="6">
                  <c:v>Rust, JA</c:v>
                </c:pt>
                <c:pt idx="7">
                  <c:v>Silva, SG</c:v>
                </c:pt>
                <c:pt idx="8">
                  <c:v>Amais, RS</c:v>
                </c:pt>
                <c:pt idx="9">
                  <c:v>Santos, LN</c:v>
                </c:pt>
              </c:strCache>
            </c:strRef>
          </c:cat>
          <c:val>
            <c:numRef>
              <c:f>'Wake Forest Univ'!$L$18:$L$27</c:f>
              <c:numCache>
                <c:formatCode>General</c:formatCode>
                <c:ptCount val="10"/>
                <c:pt idx="0">
                  <c:v>28</c:v>
                </c:pt>
                <c:pt idx="1">
                  <c:v>25</c:v>
                </c:pt>
                <c:pt idx="2">
                  <c:v>24</c:v>
                </c:pt>
                <c:pt idx="3">
                  <c:v>8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99-4BDF-8AB2-0F3DC0060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KEW!$B$18:$B$27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KEW!$C$18:$C$27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7-47AE-844E-449732E7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14</c:v>
                </c:pt>
                <c:pt idx="1">
                  <c:v>60</c:v>
                </c:pt>
                <c:pt idx="2">
                  <c:v>52</c:v>
                </c:pt>
                <c:pt idx="3">
                  <c:v>38</c:v>
                </c:pt>
                <c:pt idx="4">
                  <c:v>36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11</c:v>
                </c:pt>
                <c:pt idx="9">
                  <c:v>14</c:v>
                </c:pt>
                <c:pt idx="10">
                  <c:v>12</c:v>
                </c:pt>
                <c:pt idx="11">
                  <c:v>10</c:v>
                </c:pt>
                <c:pt idx="12">
                  <c:v>6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4</c:v>
                </c:pt>
                <c:pt idx="17">
                  <c:v>5</c:v>
                </c:pt>
                <c:pt idx="18">
                  <c:v>5</c:v>
                </c:pt>
                <c:pt idx="19">
                  <c:v>8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  <c:pt idx="30">
                  <c:v>1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0-45AF-A061-D0709AA2FB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USTA!$B$18:$B$27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USTA!$C$18:$C$27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7E-4150-9FEE-D9E942D7E4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KEW!$G$18:$G$22</c:f>
              <c:strCache>
                <c:ptCount val="5"/>
                <c:pt idx="0">
                  <c:v>plant sciences</c:v>
                </c:pt>
                <c:pt idx="1">
                  <c:v>evolutionary biology</c:v>
                </c:pt>
                <c:pt idx="2">
                  <c:v>biochemistry &amp; molecular biology</c:v>
                </c:pt>
                <c:pt idx="3">
                  <c:v>genetics &amp; heredity</c:v>
                </c:pt>
                <c:pt idx="4">
                  <c:v>environmental sciences &amp; ecology</c:v>
                </c:pt>
              </c:strCache>
            </c:strRef>
          </c:cat>
          <c:val>
            <c:numRef>
              <c:f>KEW!$H$18:$H$22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F-46DD-943C-FF0AABA45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USTA!$G$18:$G$22</c:f>
              <c:strCache>
                <c:ptCount val="5"/>
                <c:pt idx="0">
                  <c:v>crystallography</c:v>
                </c:pt>
                <c:pt idx="1">
                  <c:v>physics</c:v>
                </c:pt>
                <c:pt idx="2">
                  <c:v>engineering</c:v>
                </c:pt>
                <c:pt idx="3">
                  <c:v>materials science</c:v>
                </c:pt>
                <c:pt idx="4">
                  <c:v>spectroscopy</c:v>
                </c:pt>
              </c:strCache>
            </c:strRef>
          </c:cat>
          <c:val>
            <c:numRef>
              <c:f>USTA!$H$18:$H$22</c:f>
              <c:numCache>
                <c:formatCode>General</c:formatCode>
                <c:ptCount val="5"/>
                <c:pt idx="0">
                  <c:v>14</c:v>
                </c:pt>
                <c:pt idx="1">
                  <c:v>11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F5-44AE-8318-9AEFA3078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KEW!$L$17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KEW!$K$18:$K$27</c:f>
              <c:strCache>
                <c:ptCount val="10"/>
                <c:pt idx="0">
                  <c:v>Lucas, E</c:v>
                </c:pt>
                <c:pt idx="1">
                  <c:v>Mazine, FF</c:v>
                </c:pt>
                <c:pt idx="2">
                  <c:v>Santos, MF</c:v>
                </c:pt>
                <c:pt idx="3">
                  <c:v>Zappi, DC</c:v>
                </c:pt>
                <c:pt idx="4">
                  <c:v>FOREST, F</c:v>
                </c:pt>
                <c:pt idx="5">
                  <c:v>Lucas, EJ</c:v>
                </c:pt>
                <c:pt idx="6">
                  <c:v>Moraes, EM</c:v>
                </c:pt>
                <c:pt idx="7">
                  <c:v>Taylor, NP</c:v>
                </c:pt>
                <c:pt idx="8">
                  <c:v>Prenner, G</c:v>
                </c:pt>
                <c:pt idx="9">
                  <c:v>Sano, PT</c:v>
                </c:pt>
              </c:strCache>
            </c:strRef>
          </c:cat>
          <c:val>
            <c:numRef>
              <c:f>KEW!$L$18:$L$27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8-49D0-A83E-2734A034F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USTA!$L$17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USTA!$K$18:$K$27</c:f>
              <c:strCache>
                <c:ptCount val="10"/>
                <c:pt idx="0">
                  <c:v>Tiekink, ERT</c:v>
                </c:pt>
                <c:pt idx="1">
                  <c:v>Zukerman-Schpector, J</c:v>
                </c:pt>
                <c:pt idx="2">
                  <c:v>Garcia, D</c:v>
                </c:pt>
                <c:pt idx="3">
                  <c:v>Bhalla, AS</c:v>
                </c:pt>
                <c:pt idx="4">
                  <c:v>Eiras, JA</c:v>
                </c:pt>
                <c:pt idx="5">
                  <c:v>Guo, R</c:v>
                </c:pt>
                <c:pt idx="6">
                  <c:v>Santos, IA</c:v>
                </c:pt>
                <c:pt idx="7">
                  <c:v>Cotica, LF</c:v>
                </c:pt>
                <c:pt idx="8">
                  <c:v>Freitas, VF</c:v>
                </c:pt>
                <c:pt idx="9">
                  <c:v>Guo, RY</c:v>
                </c:pt>
              </c:strCache>
            </c:strRef>
          </c:cat>
          <c:val>
            <c:numRef>
              <c:f>USTA!$L$18:$L$27</c:f>
              <c:numCache>
                <c:formatCode>General</c:formatCode>
                <c:ptCount val="10"/>
                <c:pt idx="0">
                  <c:v>14</c:v>
                </c:pt>
                <c:pt idx="1">
                  <c:v>14</c:v>
                </c:pt>
                <c:pt idx="2">
                  <c:v>10</c:v>
                </c:pt>
                <c:pt idx="3">
                  <c:v>8</c:v>
                </c:pt>
                <c:pt idx="4">
                  <c:v>8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3D-45CF-862B-78F4C9F07C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Manchester'!$B$18:$B$27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Manchester'!$C$18:$C$27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7C-4F77-B473-69B30FF8B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'Harvard Univ'!$B$18:$B$27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'Harvard Univ'!$C$18:$C$27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10</c:v>
                </c:pt>
                <c:pt idx="4">
                  <c:v>2</c:v>
                </c:pt>
                <c:pt idx="5">
                  <c:v>7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BA-4641-A19C-5F63B60975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Manchester'!$G$18:$G$27</c:f>
              <c:strCache>
                <c:ptCount val="10"/>
                <c:pt idx="0">
                  <c:v>materials science</c:v>
                </c:pt>
                <c:pt idx="1">
                  <c:v>mathematics</c:v>
                </c:pt>
                <c:pt idx="2">
                  <c:v>polymer science</c:v>
                </c:pt>
                <c:pt idx="3">
                  <c:v>computer science</c:v>
                </c:pt>
                <c:pt idx="4">
                  <c:v>business &amp; economics</c:v>
                </c:pt>
                <c:pt idx="5">
                  <c:v>cell biology</c:v>
                </c:pt>
                <c:pt idx="6">
                  <c:v>electrochemistry</c:v>
                </c:pt>
                <c:pt idx="7">
                  <c:v>environmental sciences &amp; ecology</c:v>
                </c:pt>
                <c:pt idx="8">
                  <c:v>evolutionary biology</c:v>
                </c:pt>
                <c:pt idx="9">
                  <c:v>health care sciences &amp; services</c:v>
                </c:pt>
              </c:strCache>
            </c:strRef>
          </c:cat>
          <c:val>
            <c:numRef>
              <c:f>'Univ Manchester'!$H$18:$H$27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E-472B-83DF-58F4A9EDE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'Harvard Univ'!$G$18:$G$27</c:f>
              <c:strCache>
                <c:ptCount val="10"/>
                <c:pt idx="0">
                  <c:v>biochemistry &amp; molecular biology</c:v>
                </c:pt>
                <c:pt idx="1">
                  <c:v>engineering</c:v>
                </c:pt>
                <c:pt idx="2">
                  <c:v>surgery</c:v>
                </c:pt>
                <c:pt idx="3">
                  <c:v>biophysics</c:v>
                </c:pt>
                <c:pt idx="4">
                  <c:v>cell biology</c:v>
                </c:pt>
                <c:pt idx="5">
                  <c:v>evolutionary biology</c:v>
                </c:pt>
                <c:pt idx="6">
                  <c:v>microbiology</c:v>
                </c:pt>
                <c:pt idx="7">
                  <c:v>neurosciences &amp; neurology</c:v>
                </c:pt>
                <c:pt idx="8">
                  <c:v>optics</c:v>
                </c:pt>
                <c:pt idx="9">
                  <c:v>science &amp; technology - other topics</c:v>
                </c:pt>
              </c:strCache>
            </c:strRef>
          </c:cat>
          <c:val>
            <c:numRef>
              <c:f>'Harvard Univ'!$H$18:$H$27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5-434C-BFB5-52AECB63A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Manchester'!$L$17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Manchester'!$K$18:$K$27</c:f>
              <c:strCache>
                <c:ptCount val="10"/>
                <c:pt idx="0">
                  <c:v>dos Santos, WN</c:v>
                </c:pt>
                <c:pt idx="1">
                  <c:v>Nadarajah, S</c:v>
                </c:pt>
                <c:pt idx="2">
                  <c:v>Rocha, R</c:v>
                </c:pt>
                <c:pt idx="3">
                  <c:v>Taylor, R</c:v>
                </c:pt>
                <c:pt idx="4">
                  <c:v>Louzada, F</c:v>
                </c:pt>
                <c:pt idx="5">
                  <c:v>Mummery, P</c:v>
                </c:pt>
                <c:pt idx="6">
                  <c:v>Tomazella, V</c:v>
                </c:pt>
                <c:pt idx="7">
                  <c:v>Wallwork, A</c:v>
                </c:pt>
                <c:pt idx="8">
                  <c:v>Baldo, JB</c:v>
                </c:pt>
                <c:pt idx="9">
                  <c:v>Abdalla, FC</c:v>
                </c:pt>
              </c:strCache>
            </c:strRef>
          </c:cat>
          <c:val>
            <c:numRef>
              <c:f>'Univ Manchester'!$L$18:$L$27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0-40B5-80C0-AB37C19F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45</c:v>
                </c:pt>
                <c:pt idx="1">
                  <c:v>114</c:v>
                </c:pt>
                <c:pt idx="2">
                  <c:v>120</c:v>
                </c:pt>
                <c:pt idx="3">
                  <c:v>110</c:v>
                </c:pt>
                <c:pt idx="4">
                  <c:v>88</c:v>
                </c:pt>
                <c:pt idx="5">
                  <c:v>79</c:v>
                </c:pt>
                <c:pt idx="6">
                  <c:v>49</c:v>
                </c:pt>
                <c:pt idx="7">
                  <c:v>46</c:v>
                </c:pt>
                <c:pt idx="8">
                  <c:v>39</c:v>
                </c:pt>
                <c:pt idx="9">
                  <c:v>41</c:v>
                </c:pt>
                <c:pt idx="10">
                  <c:v>32</c:v>
                </c:pt>
                <c:pt idx="11">
                  <c:v>20</c:v>
                </c:pt>
                <c:pt idx="12">
                  <c:v>12</c:v>
                </c:pt>
                <c:pt idx="13">
                  <c:v>20</c:v>
                </c:pt>
                <c:pt idx="14">
                  <c:v>25</c:v>
                </c:pt>
                <c:pt idx="15">
                  <c:v>20</c:v>
                </c:pt>
                <c:pt idx="16">
                  <c:v>19</c:v>
                </c:pt>
                <c:pt idx="17">
                  <c:v>16</c:v>
                </c:pt>
                <c:pt idx="18">
                  <c:v>23</c:v>
                </c:pt>
                <c:pt idx="19">
                  <c:v>23</c:v>
                </c:pt>
                <c:pt idx="20">
                  <c:v>17</c:v>
                </c:pt>
                <c:pt idx="21">
                  <c:v>11</c:v>
                </c:pt>
                <c:pt idx="22">
                  <c:v>9</c:v>
                </c:pt>
                <c:pt idx="23">
                  <c:v>10</c:v>
                </c:pt>
                <c:pt idx="24">
                  <c:v>8</c:v>
                </c:pt>
                <c:pt idx="25">
                  <c:v>9</c:v>
                </c:pt>
                <c:pt idx="26">
                  <c:v>7</c:v>
                </c:pt>
                <c:pt idx="27">
                  <c:v>4</c:v>
                </c:pt>
                <c:pt idx="28">
                  <c:v>3</c:v>
                </c:pt>
                <c:pt idx="29">
                  <c:v>3</c:v>
                </c:pt>
                <c:pt idx="30">
                  <c:v>6</c:v>
                </c:pt>
                <c:pt idx="31">
                  <c:v>2</c:v>
                </c:pt>
                <c:pt idx="32">
                  <c:v>2</c:v>
                </c:pt>
                <c:pt idx="33">
                  <c:v>6</c:v>
                </c:pt>
                <c:pt idx="34">
                  <c:v>3</c:v>
                </c:pt>
                <c:pt idx="35">
                  <c:v>2</c:v>
                </c:pt>
                <c:pt idx="36">
                  <c:v>4</c:v>
                </c:pt>
                <c:pt idx="37">
                  <c:v>2</c:v>
                </c:pt>
                <c:pt idx="38">
                  <c:v>1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1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85-46C4-94B7-78FF5C23EF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'Harvard Univ'!$L$17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'Harvard Univ'!$K$18:$K$27</c:f>
              <c:strCache>
                <c:ptCount val="10"/>
                <c:pt idx="0">
                  <c:v>Hamblin, MR</c:v>
                </c:pt>
                <c:pt idx="1">
                  <c:v>PARIZOTTO, NA</c:v>
                </c:pt>
                <c:pt idx="2">
                  <c:v>Ferraresi, C</c:v>
                </c:pt>
                <c:pt idx="3">
                  <c:v>Bagnato, VS</c:v>
                </c:pt>
                <c:pt idx="4">
                  <c:v>de Sousa, MVP</c:v>
                </c:pt>
                <c:pt idx="5">
                  <c:v>Avci, P</c:v>
                </c:pt>
                <c:pt idx="6">
                  <c:v>Huang, YY</c:v>
                </c:pt>
                <c:pt idx="7">
                  <c:v>Kaippert, B</c:v>
                </c:pt>
                <c:pt idx="8">
                  <c:v>Abeliovich, H</c:v>
                </c:pt>
                <c:pt idx="9">
                  <c:v>Agostinis, P</c:v>
                </c:pt>
              </c:strCache>
            </c:strRef>
          </c:cat>
          <c:val>
            <c:numRef>
              <c:f>'Harvard Univ'!$L$18:$L$27</c:f>
              <c:numCache>
                <c:formatCode>General</c:formatCode>
                <c:ptCount val="10"/>
                <c:pt idx="0">
                  <c:v>13</c:v>
                </c:pt>
                <c:pt idx="1">
                  <c:v>11</c:v>
                </c:pt>
                <c:pt idx="2">
                  <c:v>10</c:v>
                </c:pt>
                <c:pt idx="3">
                  <c:v>8</c:v>
                </c:pt>
                <c:pt idx="4">
                  <c:v>6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D3-4D98-BFE6-E77B25180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chemistry</c:v>
                </c:pt>
                <c:pt idx="3">
                  <c:v>engineering</c:v>
                </c:pt>
                <c:pt idx="4">
                  <c:v>plant sciences</c:v>
                </c:pt>
                <c:pt idx="5">
                  <c:v>environmental sciences &amp; ecology</c:v>
                </c:pt>
                <c:pt idx="6">
                  <c:v>biochemistry &amp; molecular biology</c:v>
                </c:pt>
                <c:pt idx="7">
                  <c:v>science &amp; technology - other topics</c:v>
                </c:pt>
                <c:pt idx="8">
                  <c:v>electrochemistry</c:v>
                </c:pt>
                <c:pt idx="9">
                  <c:v>operations research &amp; management science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63</c:v>
                </c:pt>
                <c:pt idx="1">
                  <c:v>59</c:v>
                </c:pt>
                <c:pt idx="2">
                  <c:v>58</c:v>
                </c:pt>
                <c:pt idx="3">
                  <c:v>34</c:v>
                </c:pt>
                <c:pt idx="4">
                  <c:v>29</c:v>
                </c:pt>
                <c:pt idx="5">
                  <c:v>28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B-4AFE-8052-88058FB07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engineering</c:v>
                </c:pt>
                <c:pt idx="4">
                  <c:v>biochemistry &amp; molecular biology</c:v>
                </c:pt>
                <c:pt idx="5">
                  <c:v>mathematics</c:v>
                </c:pt>
                <c:pt idx="6">
                  <c:v>science &amp; technology - other topics</c:v>
                </c:pt>
                <c:pt idx="7">
                  <c:v>genetics &amp; heredity</c:v>
                </c:pt>
                <c:pt idx="8">
                  <c:v>environmental sciences &amp; ecology</c:v>
                </c:pt>
                <c:pt idx="9">
                  <c:v>rehabilitation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196</c:v>
                </c:pt>
                <c:pt idx="1">
                  <c:v>169</c:v>
                </c:pt>
                <c:pt idx="2">
                  <c:v>113</c:v>
                </c:pt>
                <c:pt idx="3">
                  <c:v>73</c:v>
                </c:pt>
                <c:pt idx="4">
                  <c:v>70</c:v>
                </c:pt>
                <c:pt idx="5">
                  <c:v>60</c:v>
                </c:pt>
                <c:pt idx="6">
                  <c:v>58</c:v>
                </c:pt>
                <c:pt idx="7">
                  <c:v>47</c:v>
                </c:pt>
                <c:pt idx="8">
                  <c:v>46</c:v>
                </c:pt>
                <c:pt idx="9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02-427A-80D2-726A637EA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simulation</c:v>
                </c:pt>
                <c:pt idx="2">
                  <c:v>spintronics</c:v>
                </c:pt>
                <c:pt idx="3">
                  <c:v>workload control</c:v>
                </c:pt>
                <c:pt idx="4">
                  <c:v>mice</c:v>
                </c:pt>
                <c:pt idx="5">
                  <c:v>taxonomy</c:v>
                </c:pt>
                <c:pt idx="6">
                  <c:v>water splitting</c:v>
                </c:pt>
                <c:pt idx="7">
                  <c:v>anxiety</c:v>
                </c:pt>
                <c:pt idx="8">
                  <c:v>brazil</c:v>
                </c:pt>
                <c:pt idx="9">
                  <c:v>elevated plus-maze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9-4EFC-AAC1-5BF55332B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brazil</c:v>
                </c:pt>
                <c:pt idx="1">
                  <c:v>exercise</c:v>
                </c:pt>
                <c:pt idx="2">
                  <c:v>autonomic nervous system</c:v>
                </c:pt>
                <c:pt idx="3">
                  <c:v>crystallization</c:v>
                </c:pt>
                <c:pt idx="4">
                  <c:v>rehabilitation</c:v>
                </c:pt>
                <c:pt idx="5">
                  <c:v>snake venom</c:v>
                </c:pt>
                <c:pt idx="6">
                  <c:v>obesity</c:v>
                </c:pt>
                <c:pt idx="7">
                  <c:v>tungsten coil</c:v>
                </c:pt>
                <c:pt idx="8">
                  <c:v>physical therapy</c:v>
                </c:pt>
                <c:pt idx="9">
                  <c:v>resistance training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14</c:v>
                </c:pt>
                <c:pt idx="1">
                  <c:v>14</c:v>
                </c:pt>
                <c:pt idx="2">
                  <c:v>13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4-442E-97DB-958E675C1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Nottingham</c:v>
                </c:pt>
                <c:pt idx="1">
                  <c:v>University of Cambridge</c:v>
                </c:pt>
                <c:pt idx="2">
                  <c:v>University of Sheffield</c:v>
                </c:pt>
                <c:pt idx="3">
                  <c:v>Royal Botanic Gardens (KEW)</c:v>
                </c:pt>
                <c:pt idx="4">
                  <c:v>University of Manchester</c:v>
                </c:pt>
                <c:pt idx="5">
                  <c:v>Lancaster University</c:v>
                </c:pt>
                <c:pt idx="6">
                  <c:v>Manchester Metropolitan University (MMU)</c:v>
                </c:pt>
                <c:pt idx="7">
                  <c:v>University of Oxford</c:v>
                </c:pt>
                <c:pt idx="8">
                  <c:v>University of Bath</c:v>
                </c:pt>
                <c:pt idx="9">
                  <c:v>University of Birmingham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44</c:v>
                </c:pt>
                <c:pt idx="1">
                  <c:v>21</c:v>
                </c:pt>
                <c:pt idx="2">
                  <c:v>20</c:v>
                </c:pt>
                <c:pt idx="3">
                  <c:v>19</c:v>
                </c:pt>
                <c:pt idx="4">
                  <c:v>19</c:v>
                </c:pt>
                <c:pt idx="5">
                  <c:v>18</c:v>
                </c:pt>
                <c:pt idx="6">
                  <c:v>16</c:v>
                </c:pt>
                <c:pt idx="7">
                  <c:v>16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D4-4761-AD45-3E31D017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25/04/2018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18.264 </a:t>
            </a:r>
            <a:r>
              <a:rPr lang="pt-BR" sz="2000" dirty="0" err="1">
                <a:latin typeface="Open Sans" panose="020B0606030504020204"/>
              </a:rPr>
              <a:t>papers</a:t>
            </a:r>
            <a:r>
              <a:rPr lang="pt-BR" sz="2000" dirty="0">
                <a:latin typeface="Open Sans" panose="020B0606030504020204"/>
              </a:rPr>
              <a:t> (25/04/2018)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OG=(universidade federal de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) </a:t>
            </a:r>
            <a:r>
              <a:rPr lang="pt-BR" sz="2000" dirty="0" err="1">
                <a:latin typeface="Open Sans" panose="020B0606030504020204"/>
              </a:rPr>
              <a:t>or</a:t>
            </a:r>
            <a:r>
              <a:rPr lang="pt-BR" sz="2000" dirty="0">
                <a:latin typeface="Open Sans" panose="020B0606030504020204"/>
              </a:rPr>
              <a:t> OO=(</a:t>
            </a:r>
            <a:r>
              <a:rPr lang="pt-BR" sz="2000" dirty="0" err="1">
                <a:latin typeface="Open Sans" panose="020B0606030504020204"/>
              </a:rPr>
              <a:t>desufscar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fundacao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soa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314BA-8109-41B7-8793-180A6E1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n-US" dirty="0"/>
              <a:t>United States Department of Agriculture (USDA)</a:t>
            </a:r>
            <a:r>
              <a:rPr lang="pt-BR" dirty="0"/>
              <a:t>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3967"/>
              </p:ext>
            </p:extLst>
          </p:nvPr>
        </p:nvGraphicFramePr>
        <p:xfrm>
          <a:off x="829344" y="883518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023670"/>
              </p:ext>
            </p:extLst>
          </p:nvPr>
        </p:nvGraphicFramePr>
        <p:xfrm>
          <a:off x="829342" y="883518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09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8C612-CCCE-4044-B07B-6BF31B4C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</a:t>
            </a:r>
            <a:r>
              <a:rPr lang="pt-BR"/>
              <a:t>com </a:t>
            </a:r>
            <a:r>
              <a:rPr lang="en-US"/>
              <a:t>United States Department of Agriculture (USDA)</a:t>
            </a:r>
            <a:r>
              <a:rPr lang="pt-BR"/>
              <a:t>, </a:t>
            </a: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10159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41040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95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B3F9D-B345-4594-AA58-D91E54A5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</a:t>
            </a:r>
            <a:r>
              <a:rPr lang="pt-BR"/>
              <a:t>com </a:t>
            </a:r>
            <a:r>
              <a:rPr lang="en-US"/>
              <a:t>United States Department of Agriculture (USDA)</a:t>
            </a:r>
            <a:r>
              <a:rPr lang="pt-BR"/>
              <a:t>, </a:t>
            </a:r>
            <a:r>
              <a:rPr lang="pt-BR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24604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764711"/>
              </p:ext>
            </p:extLst>
          </p:nvPr>
        </p:nvGraphicFramePr>
        <p:xfrm>
          <a:off x="829342" y="883519"/>
          <a:ext cx="10533313" cy="5090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2744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923018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4C56218F-5972-4543-8CF7-4D784619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Wake Forest </a:t>
            </a:r>
            <a:r>
              <a:rPr lang="pt-BR" dirty="0" err="1"/>
              <a:t>University</a:t>
            </a:r>
            <a:r>
              <a:rPr lang="pt-BR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902184"/>
              </p:ext>
            </p:extLst>
          </p:nvPr>
        </p:nvGraphicFramePr>
        <p:xfrm>
          <a:off x="829341" y="883520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879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66084"/>
              </p:ext>
            </p:extLst>
          </p:nvPr>
        </p:nvGraphicFramePr>
        <p:xfrm>
          <a:off x="829344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>
            <a:extLst>
              <a:ext uri="{FF2B5EF4-FFF2-40B4-BE49-F238E27FC236}">
                <a16:creationId xmlns:a16="http://schemas.microsoft.com/office/drawing/2014/main" id="{30C744A0-B50F-487E-BDC5-7BC538AC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Wake Forest </a:t>
            </a:r>
            <a:r>
              <a:rPr lang="pt-BR" dirty="0" err="1"/>
              <a:t>University</a:t>
            </a:r>
            <a:r>
              <a:rPr lang="pt-BR" dirty="0"/>
              <a:t>, 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84114"/>
              </p:ext>
            </p:extLst>
          </p:nvPr>
        </p:nvGraphicFramePr>
        <p:xfrm>
          <a:off x="829342" y="836902"/>
          <a:ext cx="10533314" cy="5184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53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FCA6A-CC0E-4454-A823-9CC8677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Wake Forest </a:t>
            </a:r>
            <a:r>
              <a:rPr lang="pt-BR" dirty="0" err="1"/>
              <a:t>University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07556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308622"/>
              </p:ext>
            </p:extLst>
          </p:nvPr>
        </p:nvGraphicFramePr>
        <p:xfrm>
          <a:off x="829344" y="883519"/>
          <a:ext cx="10533312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084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50AD0-7E3A-489D-BE9A-284242DF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n-US" dirty="0"/>
              <a:t>University of Texas at San Antonio (UTSA)</a:t>
            </a:r>
            <a:r>
              <a:rPr lang="pt-BR" dirty="0"/>
              <a:t>,</a:t>
            </a:r>
            <a:br>
              <a:rPr lang="pt-BR" dirty="0"/>
            </a:br>
            <a:r>
              <a:rPr lang="pt-BR" dirty="0"/>
              <a:t>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12638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716387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46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n-US" dirty="0"/>
              <a:t>University of Texas at San Antonio (UTSA)</a:t>
            </a:r>
            <a:r>
              <a:rPr lang="pt-BR" dirty="0"/>
              <a:t>,</a:t>
            </a:r>
            <a:br>
              <a:rPr lang="pt-BR" dirty="0"/>
            </a:b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542993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0762378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1244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n-US" dirty="0"/>
              <a:t>University of Texas at San Antonio (UTSA)</a:t>
            </a:r>
            <a:r>
              <a:rPr lang="pt-BR" dirty="0"/>
              <a:t>,</a:t>
            </a:r>
            <a:br>
              <a:rPr lang="pt-BR" dirty="0"/>
            </a:br>
            <a:r>
              <a:rPr lang="pt-BR" dirty="0"/>
              <a:t>por autor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F4E4DF3-3720-4870-AE1C-EA6B2498E7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1632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D5C8532-9585-4256-AA43-B9FF5DC5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7541983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067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DC800-96BA-41CE-8DDD-838C9BF2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Harvard </a:t>
            </a:r>
            <a:r>
              <a:rPr lang="pt-BR" dirty="0" err="1"/>
              <a:t>University</a:t>
            </a:r>
            <a:r>
              <a:rPr lang="pt-BR" dirty="0"/>
              <a:t>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916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352500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50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311784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CF426-FC3D-4494-B70D-02C8AEBF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Harvard </a:t>
            </a:r>
            <a:r>
              <a:rPr lang="pt-BR" dirty="0" err="1"/>
              <a:t>University</a:t>
            </a:r>
            <a:r>
              <a:rPr lang="pt-BR" dirty="0"/>
              <a:t>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45062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935788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668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AADE9-3DF9-46F0-9B92-E0602DFA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Harvard </a:t>
            </a:r>
            <a:r>
              <a:rPr lang="pt-BR" dirty="0" err="1"/>
              <a:t>University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242474"/>
              </p:ext>
            </p:extLst>
          </p:nvPr>
        </p:nvGraphicFramePr>
        <p:xfrm>
          <a:off x="829341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544302"/>
              </p:ext>
            </p:extLst>
          </p:nvPr>
        </p:nvGraphicFramePr>
        <p:xfrm>
          <a:off x="825795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781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Janine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Massarin</a:t>
            </a:r>
            <a:r>
              <a:rPr lang="pt-BR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Figueiredo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dos EUA,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025204"/>
              </p:ext>
            </p:extLst>
          </p:nvPr>
        </p:nvGraphicFramePr>
        <p:xfrm>
          <a:off x="829343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967176"/>
              </p:ext>
            </p:extLst>
          </p:nvPr>
        </p:nvGraphicFramePr>
        <p:xfrm>
          <a:off x="829341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dos EUA, por área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9FA9709-98BC-4FC2-AC16-11EE6C050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96649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9D5F37-3331-4AD4-9336-4DF0E56FF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121690"/>
              </p:ext>
            </p:extLst>
          </p:nvPr>
        </p:nvGraphicFramePr>
        <p:xfrm>
          <a:off x="829342" y="836902"/>
          <a:ext cx="10533314" cy="5184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664557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dos EUA, por palavra-chave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045725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dos EUA,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58801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453185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9342-3797-4807-BB3D-A2B8F700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856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564287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96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6DCEA-2503-4FEC-89B9-EA49385C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7521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89275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42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2EB4D-8D3A-4A99-B829-C415F8D8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3702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644192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9408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</TotalTime>
  <Words>401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dos EUA, por ano</vt:lpstr>
      <vt:lpstr>Publicações da UFSCar em colaboração com instituições dos EUA, por área</vt:lpstr>
      <vt:lpstr>Publicações da UFSCar em colaboração com instituições dos EUA, por palavra-chave</vt:lpstr>
      <vt:lpstr>Publicações da UFSCar em colaboração com instituições dos EUA, por instituição</vt:lpstr>
      <vt:lpstr>Publicações da UFSCar em colaboração com University of Illinois, por ano</vt:lpstr>
      <vt:lpstr>Publicações da UFSCar em colaboração com University of Illinois, por área</vt:lpstr>
      <vt:lpstr>Publicações da UFSCar em colaboração com University of Illinois, por autor</vt:lpstr>
      <vt:lpstr>Publicações da UFSCar em colaboração com United States Department of Agriculture (USDA), por ano</vt:lpstr>
      <vt:lpstr>Publicações da UFSCar em colaboração com United States Department of Agriculture (USDA), por área</vt:lpstr>
      <vt:lpstr>Publicações da UFSCar em colaboração com United States Department of Agriculture (USDA), por autor</vt:lpstr>
      <vt:lpstr>Publicações da UFSCar em colaboração com Wake Forest University, por ano</vt:lpstr>
      <vt:lpstr>Publicações da UFSCar em colaboração com Wake Forest University, por área</vt:lpstr>
      <vt:lpstr>Publicações da UFSCar em colaboração com Wake Forest University, por autor</vt:lpstr>
      <vt:lpstr>Publicações da UFSCar em colaboração com University of Texas at San Antonio (UTSA), por ano</vt:lpstr>
      <vt:lpstr>Publicações da UFSCar em colaboração com University of Texas at San Antonio (UTSA), por área</vt:lpstr>
      <vt:lpstr>Publicações da UFSCar em colaboração com University of Texas at San Antonio (UTSA), por autor</vt:lpstr>
      <vt:lpstr>Publicações da UFSCar em colaboração com Harvard University, por ano</vt:lpstr>
      <vt:lpstr>Publicações da UFSCar em colaboração com Harvard University, por área</vt:lpstr>
      <vt:lpstr>Publicações da UFSCar em colaboração com Harvard University,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Estagiário SPDI 1</cp:lastModifiedBy>
  <cp:revision>45</cp:revision>
  <dcterms:created xsi:type="dcterms:W3CDTF">2018-06-12T14:18:58Z</dcterms:created>
  <dcterms:modified xsi:type="dcterms:W3CDTF">2018-06-20T11:51:02Z</dcterms:modified>
</cp:coreProperties>
</file>